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76" r:id="rId3"/>
    <p:sldId id="281" r:id="rId4"/>
    <p:sldId id="277" r:id="rId5"/>
    <p:sldId id="259" r:id="rId6"/>
    <p:sldId id="283" r:id="rId7"/>
    <p:sldId id="260" r:id="rId8"/>
    <p:sldId id="282" r:id="rId9"/>
    <p:sldId id="297" r:id="rId10"/>
    <p:sldId id="261" r:id="rId11"/>
    <p:sldId id="262" r:id="rId12"/>
    <p:sldId id="263" r:id="rId13"/>
    <p:sldId id="264" r:id="rId14"/>
    <p:sldId id="265" r:id="rId15"/>
    <p:sldId id="284" r:id="rId16"/>
    <p:sldId id="266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95" r:id="rId27"/>
    <p:sldId id="296" r:id="rId28"/>
    <p:sldId id="279" r:id="rId29"/>
    <p:sldId id="278" r:id="rId30"/>
    <p:sldId id="29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46B80-DFEA-4D3C-B88A-C1408A5E9312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105F5-C09D-44EF-8104-7885023335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8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7338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9827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9301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35100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0393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1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4.bin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8.png"/><Relationship Id="rId10" Type="http://schemas.openxmlformats.org/officeDocument/2006/relationships/image" Target="../media/image13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315200" cy="2743200"/>
          </a:xfrm>
        </p:spPr>
        <p:txBody>
          <a:bodyPr>
            <a:noAutofit/>
          </a:bodyPr>
          <a:lstStyle/>
          <a:p>
            <a:r>
              <a:rPr lang="en-US" sz="2800" b="1" dirty="0"/>
              <a:t>Modeling Uncertainty in the Earth Sciences</a:t>
            </a:r>
          </a:p>
          <a:p>
            <a:endParaRPr lang="en-US" sz="2800" b="1" dirty="0"/>
          </a:p>
          <a:p>
            <a:r>
              <a:rPr lang="en-US" sz="2800" b="1" dirty="0" err="1"/>
              <a:t>Jef</a:t>
            </a:r>
            <a:r>
              <a:rPr lang="en-US" sz="2800" b="1" dirty="0"/>
              <a:t> </a:t>
            </a:r>
            <a:r>
              <a:rPr lang="en-US" sz="2800" b="1" dirty="0" err="1"/>
              <a:t>Caers</a:t>
            </a:r>
            <a:endParaRPr lang="en-US" sz="2800" b="1" dirty="0"/>
          </a:p>
          <a:p>
            <a:r>
              <a:rPr lang="en-US" sz="2800" b="1" dirty="0"/>
              <a:t>Stanford University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/>
              <a:t>Visualizing Uncertainty</a:t>
            </a:r>
            <a:endParaRPr lang="en-US" dirty="0"/>
          </a:p>
        </p:txBody>
      </p:sp>
      <p:pic>
        <p:nvPicPr>
          <p:cNvPr id="4" name="Picture 16" descr="stanford_se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7425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MDS: </a:t>
            </a:r>
            <a:r>
              <a:rPr lang="en-US" dirty="0" smtClean="0"/>
              <a:t>matrix theory </a:t>
            </a:r>
            <a:endParaRPr lang="en-US" dirty="0"/>
          </a:p>
        </p:txBody>
      </p:sp>
      <p:sp>
        <p:nvSpPr>
          <p:cNvPr id="452621" name="Rectangle 13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2623" name="Rectangle 15"/>
          <p:cNvSpPr>
            <a:spLocks noChangeArrowheads="1"/>
          </p:cNvSpPr>
          <p:nvPr/>
        </p:nvSpPr>
        <p:spPr bwMode="auto">
          <a:xfrm>
            <a:off x="0" y="3303588"/>
            <a:ext cx="9144000" cy="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526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599949"/>
              </p:ext>
            </p:extLst>
          </p:nvPr>
        </p:nvGraphicFramePr>
        <p:xfrm>
          <a:off x="762000" y="2926556"/>
          <a:ext cx="33845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Equation" r:id="rId3" imgW="1777680" imgH="393480" progId="Equation.DSMT4">
                  <p:embed/>
                </p:oleObj>
              </mc:Choice>
              <mc:Fallback>
                <p:oleObj name="Equation" r:id="rId3" imgW="1777680" imgH="39348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926556"/>
                        <a:ext cx="3384550" cy="754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62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452210"/>
              </p:ext>
            </p:extLst>
          </p:nvPr>
        </p:nvGraphicFramePr>
        <p:xfrm>
          <a:off x="762000" y="4114800"/>
          <a:ext cx="20970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Equation" r:id="rId5" imgW="1104840" imgH="279360" progId="Equation.DSMT4">
                  <p:embed/>
                </p:oleObj>
              </mc:Choice>
              <mc:Fallback>
                <p:oleObj name="Equation" r:id="rId5" imgW="1104840" imgH="27936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114800"/>
                        <a:ext cx="2097088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28" name="Rectangle 20"/>
          <p:cNvSpPr>
            <a:spLocks noChangeArrowheads="1"/>
          </p:cNvSpPr>
          <p:nvPr/>
        </p:nvSpPr>
        <p:spPr bwMode="auto">
          <a:xfrm>
            <a:off x="-990600" y="3429000"/>
            <a:ext cx="9144000" cy="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5262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26096"/>
              </p:ext>
            </p:extLst>
          </p:nvPr>
        </p:nvGraphicFramePr>
        <p:xfrm>
          <a:off x="762000" y="5059842"/>
          <a:ext cx="29273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Equation" r:id="rId7" imgW="1536480" imgH="482400" progId="Equation.DSMT4">
                  <p:embed/>
                </p:oleObj>
              </mc:Choice>
              <mc:Fallback>
                <p:oleObj name="Equation" r:id="rId7" imgW="1536480" imgH="4824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059842"/>
                        <a:ext cx="2927350" cy="93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63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610909"/>
              </p:ext>
            </p:extLst>
          </p:nvPr>
        </p:nvGraphicFramePr>
        <p:xfrm>
          <a:off x="762000" y="1676400"/>
          <a:ext cx="3455988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Equation" r:id="rId9" imgW="1815840" imgH="393480" progId="Equation.DSMT4">
                  <p:embed/>
                </p:oleObj>
              </mc:Choice>
              <mc:Fallback>
                <p:oleObj name="Equation" r:id="rId9" imgW="1815840" imgH="39348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76400"/>
                        <a:ext cx="3455988" cy="754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31" name="Text Box 23"/>
          <p:cNvSpPr txBox="1">
            <a:spLocks noChangeArrowheads="1"/>
          </p:cNvSpPr>
          <p:nvPr/>
        </p:nvSpPr>
        <p:spPr bwMode="auto">
          <a:xfrm>
            <a:off x="4238367" y="4648200"/>
            <a:ext cx="4506912" cy="10287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b="0" dirty="0"/>
              <a:t>Note: theory formulated for</a:t>
            </a:r>
          </a:p>
          <a:p>
            <a:pPr algn="ctr"/>
            <a:r>
              <a:rPr lang="en-US" sz="2000" b="0" dirty="0"/>
              <a:t>Euclidean distance but can be applied </a:t>
            </a:r>
          </a:p>
          <a:p>
            <a:pPr algn="ctr"/>
            <a:r>
              <a:rPr lang="en-US" sz="2000" b="0" dirty="0"/>
              <a:t>to any distance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766643"/>
              </p:ext>
            </p:extLst>
          </p:nvPr>
        </p:nvGraphicFramePr>
        <p:xfrm>
          <a:off x="5334000" y="1752600"/>
          <a:ext cx="3011487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11" imgW="1587240" imgH="393480" progId="Equation.DSMT4">
                  <p:embed/>
                </p:oleObj>
              </mc:Choice>
              <mc:Fallback>
                <p:oleObj name="Equation" r:id="rId11" imgW="1587240" imgH="39348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752600"/>
                        <a:ext cx="3011487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655073"/>
              </p:ext>
            </p:extLst>
          </p:nvPr>
        </p:nvGraphicFramePr>
        <p:xfrm>
          <a:off x="5410200" y="2926557"/>
          <a:ext cx="294005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Equation" r:id="rId13" imgW="1549080" imgH="393480" progId="Equation.DSMT4">
                  <p:embed/>
                </p:oleObj>
              </mc:Choice>
              <mc:Fallback>
                <p:oleObj name="Equation" r:id="rId13" imgW="1549080" imgH="39348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926557"/>
                        <a:ext cx="2940050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5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MDS summary</a:t>
            </a:r>
          </a:p>
        </p:txBody>
      </p:sp>
      <p:graphicFrame>
        <p:nvGraphicFramePr>
          <p:cNvPr id="453636" name="Object 4"/>
          <p:cNvGraphicFramePr>
            <a:graphicFrameLocks noChangeAspect="1"/>
          </p:cNvGraphicFramePr>
          <p:nvPr/>
        </p:nvGraphicFramePr>
        <p:xfrm>
          <a:off x="381000" y="1524000"/>
          <a:ext cx="8089900" cy="4733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3" imgW="2590560" imgH="1498320" progId="Equation.DSMT4">
                  <p:embed/>
                </p:oleObj>
              </mc:Choice>
              <mc:Fallback>
                <p:oleObj name="Equation" r:id="rId3" imgW="2590560" imgH="14983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24000"/>
                        <a:ext cx="8089900" cy="47334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Application-tailored distance</a:t>
            </a:r>
            <a:endParaRPr lang="en-US" dirty="0"/>
          </a:p>
        </p:txBody>
      </p:sp>
      <p:pic>
        <p:nvPicPr>
          <p:cNvPr id="5" name="Picture 4" descr="cmdmapnob"/>
          <p:cNvPicPr>
            <a:picLocks noChangeAspect="1" noChangeArrowheads="1"/>
          </p:cNvPicPr>
          <p:nvPr/>
        </p:nvPicPr>
        <p:blipFill rotWithShape="1">
          <a:blip r:embed="rId2" cstate="print"/>
          <a:srcRect l="14700" t="5345" r="16278" b="11089"/>
          <a:stretch/>
        </p:blipFill>
        <p:spPr bwMode="auto">
          <a:xfrm>
            <a:off x="4925291" y="2174319"/>
            <a:ext cx="3418609" cy="3104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xini1"/>
          <p:cNvPicPr>
            <a:picLocks noChangeAspect="1" noChangeArrowheads="1"/>
          </p:cNvPicPr>
          <p:nvPr/>
        </p:nvPicPr>
        <p:blipFill>
          <a:blip r:embed="rId3" cstate="print"/>
          <a:srcRect l="12589" t="7814" r="18665" b="10999"/>
          <a:stretch>
            <a:fillRect/>
          </a:stretch>
        </p:blipFill>
        <p:spPr bwMode="auto">
          <a:xfrm>
            <a:off x="682625" y="1790700"/>
            <a:ext cx="2011363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xini2"/>
          <p:cNvPicPr>
            <a:picLocks noChangeAspect="1" noChangeArrowheads="1"/>
          </p:cNvPicPr>
          <p:nvPr/>
        </p:nvPicPr>
        <p:blipFill>
          <a:blip r:embed="rId4" cstate="print"/>
          <a:srcRect l="12805" t="7236" r="18448" b="11577"/>
          <a:stretch>
            <a:fillRect/>
          </a:stretch>
        </p:blipFill>
        <p:spPr bwMode="auto">
          <a:xfrm>
            <a:off x="1609725" y="3219450"/>
            <a:ext cx="2011363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xini3"/>
          <p:cNvPicPr>
            <a:picLocks noChangeAspect="1" noChangeArrowheads="1"/>
          </p:cNvPicPr>
          <p:nvPr/>
        </p:nvPicPr>
        <p:blipFill>
          <a:blip r:embed="rId5" cstate="print"/>
          <a:srcRect l="13022" t="7526" r="18448" b="10709"/>
          <a:stretch>
            <a:fillRect/>
          </a:stretch>
        </p:blipFill>
        <p:spPr bwMode="auto">
          <a:xfrm>
            <a:off x="2066925" y="4070350"/>
            <a:ext cx="2005013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71500" y="5876925"/>
            <a:ext cx="3792538" cy="369887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Calculate a “connectivity” distance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71500" y="1447800"/>
            <a:ext cx="2544763" cy="369887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1000 Gaussian models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076325" y="3676650"/>
            <a:ext cx="76200" cy="762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228725" y="3829050"/>
            <a:ext cx="76200" cy="762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381125" y="3981450"/>
            <a:ext cx="76200" cy="762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219325" y="5657850"/>
            <a:ext cx="76200" cy="762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3819525" y="4210050"/>
            <a:ext cx="76200" cy="762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2252663" y="4252912"/>
            <a:ext cx="1600200" cy="1438275"/>
          </a:xfrm>
          <a:custGeom>
            <a:avLst/>
            <a:gdLst>
              <a:gd name="T0" fmla="*/ 0 w 1008"/>
              <a:gd name="T1" fmla="*/ 2147483647 h 906"/>
              <a:gd name="T2" fmla="*/ 2147483647 w 1008"/>
              <a:gd name="T3" fmla="*/ 2147483647 h 906"/>
              <a:gd name="T4" fmla="*/ 2147483647 w 1008"/>
              <a:gd name="T5" fmla="*/ 2147483647 h 906"/>
              <a:gd name="T6" fmla="*/ 2147483647 w 1008"/>
              <a:gd name="T7" fmla="*/ 0 h 906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906"/>
              <a:gd name="T14" fmla="*/ 1008 w 1008"/>
              <a:gd name="T15" fmla="*/ 906 h 9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906">
                <a:moveTo>
                  <a:pt x="0" y="906"/>
                </a:moveTo>
                <a:cubicBezTo>
                  <a:pt x="45" y="855"/>
                  <a:pt x="143" y="697"/>
                  <a:pt x="267" y="597"/>
                </a:cubicBezTo>
                <a:cubicBezTo>
                  <a:pt x="391" y="497"/>
                  <a:pt x="623" y="409"/>
                  <a:pt x="747" y="309"/>
                </a:cubicBezTo>
                <a:cubicBezTo>
                  <a:pt x="871" y="209"/>
                  <a:pt x="954" y="64"/>
                  <a:pt x="1008" y="0"/>
                </a:cubicBezTo>
              </a:path>
            </a:pathLst>
          </a:custGeom>
          <a:noFill/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572125" y="1804987"/>
            <a:ext cx="1898277" cy="369332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2D map of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7086600" y="3509962"/>
            <a:ext cx="76200" cy="762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4310063" y="3662362"/>
            <a:ext cx="2798762" cy="2071688"/>
          </a:xfrm>
          <a:custGeom>
            <a:avLst/>
            <a:gdLst>
              <a:gd name="T0" fmla="*/ 0 w 1763"/>
              <a:gd name="T1" fmla="*/ 2147483647 h 1305"/>
              <a:gd name="T2" fmla="*/ 2147483647 w 1763"/>
              <a:gd name="T3" fmla="*/ 2147483647 h 1305"/>
              <a:gd name="T4" fmla="*/ 2147483647 w 1763"/>
              <a:gd name="T5" fmla="*/ 0 h 1305"/>
              <a:gd name="T6" fmla="*/ 0 60000 65536"/>
              <a:gd name="T7" fmla="*/ 0 60000 65536"/>
              <a:gd name="T8" fmla="*/ 0 60000 65536"/>
              <a:gd name="T9" fmla="*/ 0 w 1763"/>
              <a:gd name="T10" fmla="*/ 0 h 1305"/>
              <a:gd name="T11" fmla="*/ 1763 w 1763"/>
              <a:gd name="T12" fmla="*/ 1305 h 1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3" h="1305">
                <a:moveTo>
                  <a:pt x="0" y="1305"/>
                </a:moveTo>
                <a:cubicBezTo>
                  <a:pt x="244" y="1232"/>
                  <a:pt x="1181" y="1081"/>
                  <a:pt x="1472" y="864"/>
                </a:cubicBezTo>
                <a:cubicBezTo>
                  <a:pt x="1763" y="647"/>
                  <a:pt x="1703" y="144"/>
                  <a:pt x="1749" y="0"/>
                </a:cubicBezTo>
              </a:path>
            </a:pathLst>
          </a:custGeom>
          <a:noFill/>
          <a:ln w="34925">
            <a:solidFill>
              <a:schemeClr val="tx1"/>
            </a:solidFill>
            <a:miter lim="800000"/>
            <a:headEnd/>
            <a:tailEnd type="triangle" w="med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1676" y="548507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Pollution source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19525" y="3676650"/>
            <a:ext cx="140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Drinking well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MD001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90600"/>
            <a:ext cx="7315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34000" y="228600"/>
            <a:ext cx="3519488" cy="923330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accent6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Proper choice of distance leads to </a:t>
            </a:r>
            <a:r>
              <a:rPr lang="en-US" dirty="0" smtClean="0">
                <a:solidFill>
                  <a:schemeClr val="bg1"/>
                </a:solidFill>
              </a:rPr>
              <a:t>purpose-driven </a:t>
            </a:r>
          </a:p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organization of models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Importance of purpose-driven metric</a:t>
            </a:r>
            <a:endParaRPr lang="en-US" dirty="0"/>
          </a:p>
        </p:txBody>
      </p:sp>
      <p:pic>
        <p:nvPicPr>
          <p:cNvPr id="3" name="Picture 4" descr="cmdmapb"/>
          <p:cNvPicPr>
            <a:picLocks noChangeAspect="1" noChangeArrowheads="1"/>
          </p:cNvPicPr>
          <p:nvPr/>
        </p:nvPicPr>
        <p:blipFill rotWithShape="1">
          <a:blip r:embed="rId2" cstate="print"/>
          <a:srcRect l="12879" t="8889" r="7327" b="11705"/>
          <a:stretch/>
        </p:blipFill>
        <p:spPr bwMode="auto">
          <a:xfrm>
            <a:off x="5008418" y="2233612"/>
            <a:ext cx="3648220" cy="272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5" descr="cmdmapeucb"/>
          <p:cNvPicPr>
            <a:picLocks noChangeAspect="1" noChangeArrowheads="1"/>
          </p:cNvPicPr>
          <p:nvPr/>
        </p:nvPicPr>
        <p:blipFill rotWithShape="1">
          <a:blip r:embed="rId3" cstate="print"/>
          <a:srcRect l="14069" t="9413" r="9928" b="12589"/>
          <a:stretch/>
        </p:blipFill>
        <p:spPr bwMode="auto">
          <a:xfrm>
            <a:off x="883227" y="2233612"/>
            <a:ext cx="3536374" cy="272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7" descr="flow002"/>
          <p:cNvPicPr>
            <a:picLocks noChangeAspect="1" noChangeArrowheads="1"/>
          </p:cNvPicPr>
          <p:nvPr/>
        </p:nvPicPr>
        <p:blipFill rotWithShape="1">
          <a:blip r:embed="rId4" cstate="print"/>
          <a:srcRect l="75006" t="48935" r="14645" b="18384"/>
          <a:stretch/>
        </p:blipFill>
        <p:spPr bwMode="auto">
          <a:xfrm>
            <a:off x="4333008" y="2462212"/>
            <a:ext cx="772391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32857" y="5562600"/>
            <a:ext cx="8274894" cy="52322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Color indicates </a:t>
            </a:r>
            <a:r>
              <a:rPr lang="en-US" sz="2800" dirty="0" smtClean="0"/>
              <a:t>amount of contaminant in pumping well</a:t>
            </a:r>
            <a:endParaRPr lang="en-US" sz="2800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219200" y="1776412"/>
            <a:ext cx="3038475" cy="45720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Euclidean distance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181600" y="1776412"/>
            <a:ext cx="3475038" cy="45720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Connectivity distance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134225" cy="5369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9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5916"/>
            <a:ext cx="7188200" cy="642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dimension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319645" y="1600200"/>
            <a:ext cx="5943600" cy="4457700"/>
            <a:chOff x="1295400" y="990600"/>
            <a:chExt cx="5943600" cy="4457700"/>
          </a:xfrm>
        </p:grpSpPr>
        <p:pic>
          <p:nvPicPr>
            <p:cNvPr id="4" name="Picture 3" descr="CMD00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990600"/>
              <a:ext cx="5943600" cy="4457700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2200275" y="4043363"/>
              <a:ext cx="209550" cy="862012"/>
            </a:xfrm>
            <a:custGeom>
              <a:avLst/>
              <a:gdLst>
                <a:gd name="connsiteX0" fmla="*/ 23813 w 209550"/>
                <a:gd name="connsiteY0" fmla="*/ 9525 h 862012"/>
                <a:gd name="connsiteX1" fmla="*/ 152400 w 209550"/>
                <a:gd name="connsiteY1" fmla="*/ 0 h 862012"/>
                <a:gd name="connsiteX2" fmla="*/ 133350 w 209550"/>
                <a:gd name="connsiteY2" fmla="*/ 628650 h 862012"/>
                <a:gd name="connsiteX3" fmla="*/ 209550 w 209550"/>
                <a:gd name="connsiteY3" fmla="*/ 742950 h 862012"/>
                <a:gd name="connsiteX4" fmla="*/ 185738 w 209550"/>
                <a:gd name="connsiteY4" fmla="*/ 862012 h 862012"/>
                <a:gd name="connsiteX5" fmla="*/ 52388 w 209550"/>
                <a:gd name="connsiteY5" fmla="*/ 833437 h 862012"/>
                <a:gd name="connsiteX6" fmla="*/ 0 w 209550"/>
                <a:gd name="connsiteY6" fmla="*/ 481012 h 862012"/>
                <a:gd name="connsiteX7" fmla="*/ 23813 w 209550"/>
                <a:gd name="connsiteY7" fmla="*/ 9525 h 86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862012">
                  <a:moveTo>
                    <a:pt x="23813" y="9525"/>
                  </a:moveTo>
                  <a:lnTo>
                    <a:pt x="152400" y="0"/>
                  </a:lnTo>
                  <a:lnTo>
                    <a:pt x="133350" y="628650"/>
                  </a:lnTo>
                  <a:lnTo>
                    <a:pt x="209550" y="742950"/>
                  </a:lnTo>
                  <a:lnTo>
                    <a:pt x="185738" y="862012"/>
                  </a:lnTo>
                  <a:lnTo>
                    <a:pt x="52388" y="833437"/>
                  </a:lnTo>
                  <a:lnTo>
                    <a:pt x="0" y="481012"/>
                  </a:lnTo>
                  <a:lnTo>
                    <a:pt x="23813" y="95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02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2D, 3D or …. which D ?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66888"/>
            <a:ext cx="8398445" cy="379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837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873250"/>
            <a:ext cx="8974137" cy="310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998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can we “visualize” so many Earth models and get better insight in the uncertainty they represent?</a:t>
            </a:r>
          </a:p>
          <a:p>
            <a:endParaRPr lang="en-US" dirty="0" smtClean="0"/>
          </a:p>
          <a:p>
            <a:r>
              <a:rPr lang="en-US" dirty="0" smtClean="0"/>
              <a:t>How can we start including the purpose of modeling into this representation of uncertainty?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separation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0" y="1828800"/>
            <a:ext cx="4038600" cy="381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76600" y="26670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52800" y="27432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0400" y="28956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2800" y="28956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05200" y="28194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29000" y="25908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52800" y="29718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05200" y="29718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57600" y="28956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81600" y="26670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57800" y="27432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5400" y="27432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57800" y="28956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10200" y="28194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34000" y="25908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257800" y="27432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410200" y="29718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57800" y="28956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105400" y="44958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181600" y="42672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29200" y="47244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81600" y="45720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410200" y="44958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57800" y="44196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81600" y="48006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334000" y="46482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86400" y="4724400"/>
            <a:ext cx="76200" cy="76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276600" y="44958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52800" y="45720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00400" y="45720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276600" y="47244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505200" y="46482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29000" y="43434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45720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505200" y="44958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352800" y="4724400"/>
            <a:ext cx="76200" cy="76200"/>
          </a:xfrm>
          <a:prstGeom prst="ellipse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048000" y="1524000"/>
            <a:ext cx="2514600" cy="4495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743200" y="1524000"/>
            <a:ext cx="3352800" cy="4495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676333" y="3458170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921609" y="6096000"/>
            <a:ext cx="5012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Perfect separation is not possible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6263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separation: simple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6" t="5586" r="15857" b="5790"/>
          <a:stretch/>
        </p:blipFill>
        <p:spPr>
          <a:xfrm>
            <a:off x="533400" y="1524000"/>
            <a:ext cx="5018809" cy="449926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962891" y="1510145"/>
            <a:ext cx="193964" cy="18010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95008" y="1527463"/>
            <a:ext cx="193964" cy="180109"/>
          </a:xfrm>
          <a:prstGeom prst="ellipse">
            <a:avLst/>
          </a:prstGeom>
          <a:solidFill>
            <a:srgbClr val="3366FF"/>
          </a:solidFill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74228" y="5663045"/>
            <a:ext cx="193964" cy="18010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55963" y="5669972"/>
            <a:ext cx="193964" cy="180109"/>
          </a:xfrm>
          <a:prstGeom prst="ellipse">
            <a:avLst/>
          </a:prstGeom>
          <a:solidFill>
            <a:srgbClr val="3366FF"/>
          </a:solidFill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165696"/>
                  </p:ext>
                </p:extLst>
              </p:nvPr>
            </p:nvGraphicFramePr>
            <p:xfrm>
              <a:off x="5566064" y="2362200"/>
              <a:ext cx="3124200" cy="1963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840"/>
                    <a:gridCol w="624840"/>
                    <a:gridCol w="624840"/>
                    <a:gridCol w="624840"/>
                    <a:gridCol w="62484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165696"/>
                  </p:ext>
                </p:extLst>
              </p:nvPr>
            </p:nvGraphicFramePr>
            <p:xfrm>
              <a:off x="5566064" y="2362200"/>
              <a:ext cx="3124200" cy="1963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840"/>
                    <a:gridCol w="624840"/>
                    <a:gridCol w="624840"/>
                    <a:gridCol w="624840"/>
                    <a:gridCol w="62484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8058" t="-101538" b="-316923"/>
                          </a:stretch>
                        </a:blipFill>
                      </a:tcPr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1961" t="-201538" r="-100980" b="-2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99029" t="-296970" r="-19902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980" t="-403077" r="-301961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1146114" y="5410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60914" y="5421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1219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57800" y="1219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05600" y="1905000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3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MDS: doesn’t solve the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t="5663" r="15024" b="5100"/>
          <a:stretch/>
        </p:blipFill>
        <p:spPr>
          <a:xfrm>
            <a:off x="3332018" y="1506683"/>
            <a:ext cx="5049982" cy="453043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970318" y="1530927"/>
            <a:ext cx="193964" cy="18010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855526" y="2119745"/>
            <a:ext cx="193964" cy="180109"/>
          </a:xfrm>
          <a:prstGeom prst="ellipse">
            <a:avLst/>
          </a:prstGeom>
          <a:solidFill>
            <a:srgbClr val="3366FF"/>
          </a:solidFill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242464" y="5029199"/>
            <a:ext cx="193964" cy="18010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350327" y="4412672"/>
            <a:ext cx="193964" cy="180109"/>
          </a:xfrm>
          <a:prstGeom prst="ellipse">
            <a:avLst/>
          </a:prstGeom>
          <a:solidFill>
            <a:srgbClr val="3366FF"/>
          </a:solidFill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40478" y="4152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9150" y="4788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50427" y="12399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18318" y="1811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2743200"/>
            <a:ext cx="3418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Two non-zero eigenvalues</a:t>
            </a:r>
          </a:p>
          <a:p>
            <a:endParaRPr lang="en-US" sz="2400" dirty="0"/>
          </a:p>
          <a:p>
            <a:r>
              <a:rPr lang="en-US" sz="2400" dirty="0" smtClean="0"/>
              <a:t>λ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</a:t>
            </a:r>
            <a:r>
              <a:rPr lang="en-US" sz="2400" dirty="0"/>
              <a:t>λ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 1</a:t>
            </a:r>
          </a:p>
          <a:p>
            <a:r>
              <a:rPr lang="en-US" sz="2400" dirty="0" smtClean="0"/>
              <a:t>λ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λ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 </a:t>
            </a:r>
            <a:r>
              <a:rPr lang="en-US" sz="2400" dirty="0"/>
              <a:t>= 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3200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a simple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991544"/>
                  </p:ext>
                </p:extLst>
              </p:nvPr>
            </p:nvGraphicFramePr>
            <p:xfrm>
              <a:off x="381000" y="2479780"/>
              <a:ext cx="3124200" cy="1963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840"/>
                    <a:gridCol w="624840"/>
                    <a:gridCol w="624840"/>
                    <a:gridCol w="624840"/>
                    <a:gridCol w="62484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991544"/>
                  </p:ext>
                </p:extLst>
              </p:nvPr>
            </p:nvGraphicFramePr>
            <p:xfrm>
              <a:off x="381000" y="2479780"/>
              <a:ext cx="3124200" cy="1963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840"/>
                    <a:gridCol w="624840"/>
                    <a:gridCol w="624840"/>
                    <a:gridCol w="624840"/>
                    <a:gridCol w="62484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2941" t="-101538" b="-318462"/>
                          </a:stretch>
                        </a:blipFill>
                      </a:tcPr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99029" t="-201538" r="-99029" b="-2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1961" t="-296970" r="-200980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000" t="-403077" r="-298058" b="-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1520536" y="2022580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1604" y="2810985"/>
            <a:ext cx="1972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k= 1-exp(-d)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4836413"/>
                  </p:ext>
                </p:extLst>
              </p:nvPr>
            </p:nvGraphicFramePr>
            <p:xfrm>
              <a:off x="5638800" y="2465546"/>
              <a:ext cx="31242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840"/>
                    <a:gridCol w="624840"/>
                    <a:gridCol w="624840"/>
                    <a:gridCol w="624840"/>
                    <a:gridCol w="62484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0.94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0.94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0.94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4836413"/>
                  </p:ext>
                </p:extLst>
              </p:nvPr>
            </p:nvGraphicFramePr>
            <p:xfrm>
              <a:off x="5638800" y="2465546"/>
              <a:ext cx="31242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840"/>
                    <a:gridCol w="624840"/>
                    <a:gridCol w="624840"/>
                    <a:gridCol w="624840"/>
                    <a:gridCol w="62484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1961" t="-208197" r="-10098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99029" t="-308197" r="-19902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980" t="-408197" r="-3019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553200" y="2022580"/>
            <a:ext cx="144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distance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15302" y="4572000"/>
            <a:ext cx="17564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 = λ</a:t>
            </a:r>
            <a:r>
              <a:rPr lang="en-US" sz="2800" baseline="-25000" dirty="0"/>
              <a:t>2</a:t>
            </a:r>
            <a:r>
              <a:rPr lang="en-US" sz="2800" dirty="0"/>
              <a:t> = 1</a:t>
            </a:r>
          </a:p>
          <a:p>
            <a:r>
              <a:rPr lang="en-US" sz="2800" dirty="0"/>
              <a:t>λ</a:t>
            </a:r>
            <a:r>
              <a:rPr lang="en-US" sz="2800" baseline="-25000" dirty="0"/>
              <a:t>3</a:t>
            </a:r>
            <a:r>
              <a:rPr lang="en-US" sz="2800" dirty="0"/>
              <a:t> = λ</a:t>
            </a:r>
            <a:r>
              <a:rPr lang="en-US" sz="2800" baseline="-25000" dirty="0"/>
              <a:t>4</a:t>
            </a:r>
            <a:r>
              <a:rPr lang="en-US" sz="2800" dirty="0"/>
              <a:t> = 0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33800" y="3352800"/>
            <a:ext cx="1752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20702" y="4572000"/>
            <a:ext cx="23660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 = λ</a:t>
            </a:r>
            <a:r>
              <a:rPr lang="en-US" sz="2800" baseline="-25000" dirty="0"/>
              <a:t>2</a:t>
            </a:r>
            <a:r>
              <a:rPr lang="en-US" sz="2800" dirty="0"/>
              <a:t> = </a:t>
            </a:r>
            <a:r>
              <a:rPr lang="en-US" sz="2800" dirty="0" smtClean="0"/>
              <a:t>0.44</a:t>
            </a:r>
            <a:endParaRPr lang="en-US" sz="2800" dirty="0"/>
          </a:p>
          <a:p>
            <a:r>
              <a:rPr lang="en-US" sz="2800" b="1" dirty="0"/>
              <a:t>λ</a:t>
            </a:r>
            <a:r>
              <a:rPr lang="en-US" sz="2800" b="1" baseline="-25000" dirty="0"/>
              <a:t>3</a:t>
            </a:r>
            <a:r>
              <a:rPr lang="en-US" sz="2800" b="1" dirty="0"/>
              <a:t> </a:t>
            </a:r>
            <a:r>
              <a:rPr lang="en-US" sz="2800" b="1" dirty="0" smtClean="0"/>
              <a:t>= 0.31</a:t>
            </a:r>
          </a:p>
          <a:p>
            <a:r>
              <a:rPr lang="en-US" sz="2800" dirty="0" smtClean="0"/>
              <a:t>λ</a:t>
            </a:r>
            <a:r>
              <a:rPr lang="en-US" sz="2800" baseline="-25000" dirty="0" smtClean="0"/>
              <a:t>4</a:t>
            </a:r>
            <a:r>
              <a:rPr lang="en-US" sz="2800" dirty="0" smtClean="0"/>
              <a:t> = 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768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separation is possible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t="3617" r="18355" b="3667"/>
          <a:stretch/>
        </p:blipFill>
        <p:spPr>
          <a:xfrm>
            <a:off x="2296391" y="1402773"/>
            <a:ext cx="4644736" cy="470708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11782" y="3868881"/>
            <a:ext cx="193964" cy="18010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808517" y="2452254"/>
            <a:ext cx="193964" cy="180109"/>
          </a:xfrm>
          <a:prstGeom prst="ellipse">
            <a:avLst/>
          </a:prstGeom>
          <a:solidFill>
            <a:srgbClr val="3366FF"/>
          </a:solidFill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49982" y="5070763"/>
            <a:ext cx="193964" cy="18010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80508" y="2864426"/>
            <a:ext cx="193964" cy="180109"/>
          </a:xfrm>
          <a:prstGeom prst="ellipse">
            <a:avLst/>
          </a:prstGeom>
          <a:solidFill>
            <a:srgbClr val="3366FF"/>
          </a:solidFill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74472" y="2578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36668" y="48295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89314" y="3936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71309" y="21439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2932317" y="2819400"/>
            <a:ext cx="3568927" cy="1142999"/>
          </a:xfrm>
          <a:custGeom>
            <a:avLst/>
            <a:gdLst>
              <a:gd name="connsiteX0" fmla="*/ 1101436 w 3429000"/>
              <a:gd name="connsiteY0" fmla="*/ 0 h 872836"/>
              <a:gd name="connsiteX1" fmla="*/ 0 w 3429000"/>
              <a:gd name="connsiteY1" fmla="*/ 768927 h 872836"/>
              <a:gd name="connsiteX2" fmla="*/ 2753591 w 3429000"/>
              <a:gd name="connsiteY2" fmla="*/ 872836 h 872836"/>
              <a:gd name="connsiteX3" fmla="*/ 3429000 w 3429000"/>
              <a:gd name="connsiteY3" fmla="*/ 124691 h 872836"/>
              <a:gd name="connsiteX4" fmla="*/ 1101436 w 3429000"/>
              <a:gd name="connsiteY4" fmla="*/ 0 h 872836"/>
              <a:gd name="connsiteX0" fmla="*/ 1236518 w 3564082"/>
              <a:gd name="connsiteY0" fmla="*/ 0 h 872836"/>
              <a:gd name="connsiteX1" fmla="*/ 0 w 3564082"/>
              <a:gd name="connsiteY1" fmla="*/ 800100 h 872836"/>
              <a:gd name="connsiteX2" fmla="*/ 2888673 w 3564082"/>
              <a:gd name="connsiteY2" fmla="*/ 872836 h 872836"/>
              <a:gd name="connsiteX3" fmla="*/ 3564082 w 3564082"/>
              <a:gd name="connsiteY3" fmla="*/ 124691 h 872836"/>
              <a:gd name="connsiteX4" fmla="*/ 1236518 w 3564082"/>
              <a:gd name="connsiteY4" fmla="*/ 0 h 872836"/>
              <a:gd name="connsiteX0" fmla="*/ 1236518 w 3564082"/>
              <a:gd name="connsiteY0" fmla="*/ 0 h 768927"/>
              <a:gd name="connsiteX1" fmla="*/ 0 w 3564082"/>
              <a:gd name="connsiteY1" fmla="*/ 696191 h 768927"/>
              <a:gd name="connsiteX2" fmla="*/ 2888673 w 3564082"/>
              <a:gd name="connsiteY2" fmla="*/ 768927 h 768927"/>
              <a:gd name="connsiteX3" fmla="*/ 3564082 w 3564082"/>
              <a:gd name="connsiteY3" fmla="*/ 20782 h 768927"/>
              <a:gd name="connsiteX4" fmla="*/ 1236518 w 3564082"/>
              <a:gd name="connsiteY4" fmla="*/ 0 h 768927"/>
              <a:gd name="connsiteX0" fmla="*/ 1236518 w 3564082"/>
              <a:gd name="connsiteY0" fmla="*/ 0 h 872836"/>
              <a:gd name="connsiteX1" fmla="*/ 0 w 3564082"/>
              <a:gd name="connsiteY1" fmla="*/ 696191 h 872836"/>
              <a:gd name="connsiteX2" fmla="*/ 2867891 w 3564082"/>
              <a:gd name="connsiteY2" fmla="*/ 872836 h 872836"/>
              <a:gd name="connsiteX3" fmla="*/ 3564082 w 3564082"/>
              <a:gd name="connsiteY3" fmla="*/ 20782 h 872836"/>
              <a:gd name="connsiteX4" fmla="*/ 1236518 w 3564082"/>
              <a:gd name="connsiteY4" fmla="*/ 0 h 872836"/>
              <a:gd name="connsiteX0" fmla="*/ 1236518 w 3522518"/>
              <a:gd name="connsiteY0" fmla="*/ 0 h 872836"/>
              <a:gd name="connsiteX1" fmla="*/ 0 w 3522518"/>
              <a:gd name="connsiteY1" fmla="*/ 696191 h 872836"/>
              <a:gd name="connsiteX2" fmla="*/ 2867891 w 3522518"/>
              <a:gd name="connsiteY2" fmla="*/ 872836 h 872836"/>
              <a:gd name="connsiteX3" fmla="*/ 3522518 w 3522518"/>
              <a:gd name="connsiteY3" fmla="*/ 124691 h 872836"/>
              <a:gd name="connsiteX4" fmla="*/ 1236518 w 3522518"/>
              <a:gd name="connsiteY4" fmla="*/ 0 h 872836"/>
              <a:gd name="connsiteX0" fmla="*/ 1236518 w 3522518"/>
              <a:gd name="connsiteY0" fmla="*/ 0 h 1142999"/>
              <a:gd name="connsiteX1" fmla="*/ 0 w 3522518"/>
              <a:gd name="connsiteY1" fmla="*/ 696191 h 1142999"/>
              <a:gd name="connsiteX2" fmla="*/ 2433220 w 3522518"/>
              <a:gd name="connsiteY2" fmla="*/ 1142999 h 1142999"/>
              <a:gd name="connsiteX3" fmla="*/ 3522518 w 3522518"/>
              <a:gd name="connsiteY3" fmla="*/ 124691 h 1142999"/>
              <a:gd name="connsiteX4" fmla="*/ 1236518 w 3522518"/>
              <a:gd name="connsiteY4" fmla="*/ 0 h 1142999"/>
              <a:gd name="connsiteX0" fmla="*/ 1236518 w 3471974"/>
              <a:gd name="connsiteY0" fmla="*/ 0 h 1142999"/>
              <a:gd name="connsiteX1" fmla="*/ 0 w 3471974"/>
              <a:gd name="connsiteY1" fmla="*/ 696191 h 1142999"/>
              <a:gd name="connsiteX2" fmla="*/ 2433220 w 3471974"/>
              <a:gd name="connsiteY2" fmla="*/ 1142999 h 1142999"/>
              <a:gd name="connsiteX3" fmla="*/ 3471974 w 3471974"/>
              <a:gd name="connsiteY3" fmla="*/ 394855 h 1142999"/>
              <a:gd name="connsiteX4" fmla="*/ 1236518 w 3471974"/>
              <a:gd name="connsiteY4" fmla="*/ 0 h 114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1974" h="1142999">
                <a:moveTo>
                  <a:pt x="1236518" y="0"/>
                </a:moveTo>
                <a:lnTo>
                  <a:pt x="0" y="696191"/>
                </a:lnTo>
                <a:lnTo>
                  <a:pt x="2433220" y="1142999"/>
                </a:lnTo>
                <a:lnTo>
                  <a:pt x="3471974" y="394855"/>
                </a:lnTo>
                <a:lnTo>
                  <a:pt x="123651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1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87044"/>
              </p:ext>
            </p:extLst>
          </p:nvPr>
        </p:nvGraphicFramePr>
        <p:xfrm>
          <a:off x="1143000" y="1492174"/>
          <a:ext cx="3429000" cy="486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9" name="Equation" r:id="rId3" imgW="1968480" imgH="2793960" progId="Equation.DSMT4">
                  <p:embed/>
                </p:oleObj>
              </mc:Choice>
              <mc:Fallback>
                <p:oleObj name="Equation" r:id="rId3" imgW="1968480" imgH="2793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1492174"/>
                        <a:ext cx="3429000" cy="486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5257800" y="1371600"/>
            <a:ext cx="4763" cy="2133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29200" y="3276600"/>
            <a:ext cx="25146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5262563" y="1843088"/>
            <a:ext cx="1876425" cy="1438275"/>
          </a:xfrm>
          <a:custGeom>
            <a:avLst/>
            <a:gdLst>
              <a:gd name="connsiteX0" fmla="*/ 0 w 1876425"/>
              <a:gd name="connsiteY0" fmla="*/ 1438275 h 1438275"/>
              <a:gd name="connsiteX1" fmla="*/ 119062 w 1876425"/>
              <a:gd name="connsiteY1" fmla="*/ 1066800 h 1438275"/>
              <a:gd name="connsiteX2" fmla="*/ 542925 w 1876425"/>
              <a:gd name="connsiteY2" fmla="*/ 557212 h 1438275"/>
              <a:gd name="connsiteX3" fmla="*/ 990600 w 1876425"/>
              <a:gd name="connsiteY3" fmla="*/ 252412 h 1438275"/>
              <a:gd name="connsiteX4" fmla="*/ 1876425 w 1876425"/>
              <a:gd name="connsiteY4" fmla="*/ 0 h 1438275"/>
              <a:gd name="connsiteX0" fmla="*/ 0 w 1876425"/>
              <a:gd name="connsiteY0" fmla="*/ 1438275 h 1438275"/>
              <a:gd name="connsiteX1" fmla="*/ 119062 w 1876425"/>
              <a:gd name="connsiteY1" fmla="*/ 1066800 h 1438275"/>
              <a:gd name="connsiteX2" fmla="*/ 457200 w 1876425"/>
              <a:gd name="connsiteY2" fmla="*/ 590549 h 1438275"/>
              <a:gd name="connsiteX3" fmla="*/ 990600 w 1876425"/>
              <a:gd name="connsiteY3" fmla="*/ 252412 h 1438275"/>
              <a:gd name="connsiteX4" fmla="*/ 1876425 w 1876425"/>
              <a:gd name="connsiteY4" fmla="*/ 0 h 1438275"/>
              <a:gd name="connsiteX0" fmla="*/ 0 w 1876425"/>
              <a:gd name="connsiteY0" fmla="*/ 1438275 h 1438275"/>
              <a:gd name="connsiteX1" fmla="*/ 119062 w 1876425"/>
              <a:gd name="connsiteY1" fmla="*/ 1066800 h 1438275"/>
              <a:gd name="connsiteX2" fmla="*/ 457200 w 1876425"/>
              <a:gd name="connsiteY2" fmla="*/ 590549 h 1438275"/>
              <a:gd name="connsiteX3" fmla="*/ 990600 w 1876425"/>
              <a:gd name="connsiteY3" fmla="*/ 252412 h 1438275"/>
              <a:gd name="connsiteX4" fmla="*/ 1876425 w 1876425"/>
              <a:gd name="connsiteY4" fmla="*/ 0 h 1438275"/>
              <a:gd name="connsiteX0" fmla="*/ 0 w 1876425"/>
              <a:gd name="connsiteY0" fmla="*/ 1438275 h 1438275"/>
              <a:gd name="connsiteX1" fmla="*/ 119062 w 1876425"/>
              <a:gd name="connsiteY1" fmla="*/ 1066800 h 1438275"/>
              <a:gd name="connsiteX2" fmla="*/ 457200 w 1876425"/>
              <a:gd name="connsiteY2" fmla="*/ 590549 h 1438275"/>
              <a:gd name="connsiteX3" fmla="*/ 990600 w 1876425"/>
              <a:gd name="connsiteY3" fmla="*/ 252412 h 1438275"/>
              <a:gd name="connsiteX4" fmla="*/ 1876425 w 1876425"/>
              <a:gd name="connsiteY4" fmla="*/ 0 h 1438275"/>
              <a:gd name="connsiteX0" fmla="*/ 0 w 1876425"/>
              <a:gd name="connsiteY0" fmla="*/ 1438275 h 1438275"/>
              <a:gd name="connsiteX1" fmla="*/ 157162 w 1876425"/>
              <a:gd name="connsiteY1" fmla="*/ 962025 h 1438275"/>
              <a:gd name="connsiteX2" fmla="*/ 457200 w 1876425"/>
              <a:gd name="connsiteY2" fmla="*/ 590549 h 1438275"/>
              <a:gd name="connsiteX3" fmla="*/ 990600 w 1876425"/>
              <a:gd name="connsiteY3" fmla="*/ 252412 h 1438275"/>
              <a:gd name="connsiteX4" fmla="*/ 1876425 w 1876425"/>
              <a:gd name="connsiteY4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425" h="1438275">
                <a:moveTo>
                  <a:pt x="0" y="1438275"/>
                </a:moveTo>
                <a:cubicBezTo>
                  <a:pt x="4763" y="1321196"/>
                  <a:pt x="80962" y="1103313"/>
                  <a:pt x="157162" y="962025"/>
                </a:cubicBezTo>
                <a:cubicBezTo>
                  <a:pt x="233362" y="820737"/>
                  <a:pt x="318294" y="708818"/>
                  <a:pt x="457200" y="590549"/>
                </a:cubicBezTo>
                <a:cubicBezTo>
                  <a:pt x="596106" y="472280"/>
                  <a:pt x="754063" y="350837"/>
                  <a:pt x="990600" y="252412"/>
                </a:cubicBezTo>
                <a:cubicBezTo>
                  <a:pt x="1227137" y="153987"/>
                  <a:pt x="1544637" y="79771"/>
                  <a:pt x="1876425" y="0"/>
                </a:cubicBez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76800" y="12192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7409800" y="28194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1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292436" y="4572000"/>
            <a:ext cx="4763" cy="2133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63836" y="6477000"/>
            <a:ext cx="25146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255281"/>
              </p:ext>
            </p:extLst>
          </p:nvPr>
        </p:nvGraphicFramePr>
        <p:xfrm>
          <a:off x="7325194" y="6098742"/>
          <a:ext cx="53181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0" name="Equation" r:id="rId5" imgW="342720" imgH="228600" progId="Equation.DSMT4">
                  <p:embed/>
                </p:oleObj>
              </mc:Choice>
              <mc:Fallback>
                <p:oleObj name="Equation" r:id="rId5" imgW="34272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5194" y="6098742"/>
                        <a:ext cx="531812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543315"/>
              </p:ext>
            </p:extLst>
          </p:nvPr>
        </p:nvGraphicFramePr>
        <p:xfrm>
          <a:off x="4657725" y="4394200"/>
          <a:ext cx="53181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1" name="Equation" r:id="rId7" imgW="342720" imgH="228600" progId="Equation.DSMT4">
                  <p:embed/>
                </p:oleObj>
              </mc:Choice>
              <mc:Fallback>
                <p:oleObj name="Equation" r:id="rId7" imgW="342720" imgH="228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4394200"/>
                        <a:ext cx="53181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 flipV="1">
            <a:off x="5292436" y="4891088"/>
            <a:ext cx="1717964" cy="158591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 rot="5400000">
            <a:off x="5465618" y="3830782"/>
            <a:ext cx="994064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6200000">
            <a:off x="6075218" y="3827318"/>
            <a:ext cx="994064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279110"/>
              </p:ext>
            </p:extLst>
          </p:nvPr>
        </p:nvGraphicFramePr>
        <p:xfrm>
          <a:off x="5334000" y="3657600"/>
          <a:ext cx="479425" cy="567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2" name="Equation" r:id="rId9" imgW="139680" imgH="164880" progId="Equation.DSMT4">
                  <p:embed/>
                </p:oleObj>
              </mc:Choice>
              <mc:Fallback>
                <p:oleObj name="Equation" r:id="rId9" imgW="139680" imgH="16488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657600"/>
                        <a:ext cx="479425" cy="567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756318"/>
              </p:ext>
            </p:extLst>
          </p:nvPr>
        </p:nvGraphicFramePr>
        <p:xfrm>
          <a:off x="6737350" y="3429000"/>
          <a:ext cx="7842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3" name="Equation" r:id="rId11" imgW="228600" imgH="228600" progId="Equation.DSMT4">
                  <p:embed/>
                </p:oleObj>
              </mc:Choice>
              <mc:Fallback>
                <p:oleObj name="Equation" r:id="rId11" imgW="228600" imgH="2286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3429000"/>
                        <a:ext cx="78422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333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Distance-based transformation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" t="5464" r="6857" b="4223"/>
          <a:stretch/>
        </p:blipFill>
        <p:spPr>
          <a:xfrm>
            <a:off x="685800" y="1905000"/>
            <a:ext cx="7481455" cy="3148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2992" y="152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“Model space”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5193268"/>
            <a:ext cx="37138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Calculate Euclidean distance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19050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3657600" y="4419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1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082884"/>
              </p:ext>
            </p:extLst>
          </p:nvPr>
        </p:nvGraphicFramePr>
        <p:xfrm>
          <a:off x="1511588" y="5791200"/>
          <a:ext cx="29114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Equation" r:id="rId4" imgW="1879560" imgH="304560" progId="Equation.DSMT4">
                  <p:embed/>
                </p:oleObj>
              </mc:Choice>
              <mc:Fallback>
                <p:oleObj name="Equation" r:id="rId4" imgW="1879560" imgH="3045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588" y="5791200"/>
                        <a:ext cx="291147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86400" y="153566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with MDS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4717473" y="5122718"/>
            <a:ext cx="1537854" cy="727364"/>
          </a:xfrm>
          <a:custGeom>
            <a:avLst/>
            <a:gdLst>
              <a:gd name="connsiteX0" fmla="*/ 0 w 1537854"/>
              <a:gd name="connsiteY0" fmla="*/ 727364 h 727364"/>
              <a:gd name="connsiteX1" fmla="*/ 1174172 w 1537854"/>
              <a:gd name="connsiteY1" fmla="*/ 561109 h 727364"/>
              <a:gd name="connsiteX2" fmla="*/ 1537854 w 1537854"/>
              <a:gd name="connsiteY2" fmla="*/ 0 h 72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7854" h="727364">
                <a:moveTo>
                  <a:pt x="0" y="727364"/>
                </a:moveTo>
                <a:cubicBezTo>
                  <a:pt x="458931" y="704850"/>
                  <a:pt x="917863" y="682336"/>
                  <a:pt x="1174172" y="561109"/>
                </a:cubicBezTo>
                <a:cubicBezTo>
                  <a:pt x="1430481" y="439882"/>
                  <a:pt x="1484167" y="219941"/>
                  <a:pt x="1537854" y="0"/>
                </a:cubicBez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Distance-based transformation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7820" r="4707" b="16218"/>
          <a:stretch/>
        </p:blipFill>
        <p:spPr>
          <a:xfrm>
            <a:off x="762000" y="2667000"/>
            <a:ext cx="7010400" cy="3980946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396415"/>
              </p:ext>
            </p:extLst>
          </p:nvPr>
        </p:nvGraphicFramePr>
        <p:xfrm>
          <a:off x="712788" y="1541463"/>
          <a:ext cx="7631112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6" name="Equation" r:id="rId4" imgW="4927320" imgH="685800" progId="Equation.DSMT4">
                  <p:embed/>
                </p:oleObj>
              </mc:Choice>
              <mc:Fallback>
                <p:oleObj name="Equation" r:id="rId4" imgW="4927320" imgH="685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1541463"/>
                        <a:ext cx="7631112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74776" y="270747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270747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18761" y="6276378"/>
            <a:ext cx="40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fact matrix K has 9 positive eigenvalues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15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Kernel transformation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600200"/>
            <a:ext cx="8220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Transformation from one metric space to another does not </a:t>
            </a:r>
          </a:p>
          <a:p>
            <a:pPr algn="ctr"/>
            <a:r>
              <a:rPr lang="en-US" sz="2400" dirty="0" smtClean="0"/>
              <a:t>require knowledge of </a:t>
            </a:r>
            <a:r>
              <a:rPr lang="en-US" sz="2400" dirty="0" smtClean="0">
                <a:latin typeface="Symbol" pitchFamily="18" charset="2"/>
              </a:rPr>
              <a:t>j</a:t>
            </a:r>
            <a:r>
              <a:rPr lang="en-US" sz="2400" dirty="0" smtClean="0"/>
              <a:t>, only knowledge of the dot-product </a:t>
            </a:r>
            <a:r>
              <a:rPr lang="en-US" sz="2400" dirty="0" err="1" smtClean="0">
                <a:latin typeface="Symbol" pitchFamily="18" charset="2"/>
              </a:rPr>
              <a:t>j</a:t>
            </a:r>
            <a:r>
              <a:rPr lang="en-US" sz="2400" baseline="30000" dirty="0" err="1" smtClean="0"/>
              <a:t>T</a:t>
            </a:r>
            <a:r>
              <a:rPr lang="en-US" sz="2400" dirty="0" smtClean="0">
                <a:latin typeface="Symbol" pitchFamily="18" charset="2"/>
              </a:rPr>
              <a:t> j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392514"/>
              </p:ext>
            </p:extLst>
          </p:nvPr>
        </p:nvGraphicFramePr>
        <p:xfrm>
          <a:off x="1371600" y="2743200"/>
          <a:ext cx="37846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9" name="Equation" r:id="rId3" imgW="1892160" imgH="1143000" progId="Equation.DSMT4">
                  <p:embed/>
                </p:oleObj>
              </mc:Choice>
              <mc:Fallback>
                <p:oleObj name="Equation" r:id="rId3" imgW="1892160" imgH="1143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743200"/>
                        <a:ext cx="3784600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5257800"/>
            <a:ext cx="6765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Role of the Kernel</a:t>
            </a:r>
          </a:p>
          <a:p>
            <a:r>
              <a:rPr lang="en-US" sz="2400" dirty="0" smtClean="0"/>
              <a:t>	Increase dimension, seperability and linearity</a:t>
            </a:r>
          </a:p>
          <a:p>
            <a:r>
              <a:rPr lang="en-US" sz="2400" dirty="0" smtClean="0"/>
              <a:t>	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2971800" y="3962400"/>
            <a:ext cx="2133600" cy="762000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3429000"/>
            <a:ext cx="1992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Euclidean distance</a:t>
            </a:r>
          </a:p>
          <a:p>
            <a:pPr algn="ctr"/>
            <a:r>
              <a:rPr lang="en-US" dirty="0" smtClean="0"/>
              <a:t>obtained with MDS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790485" y="3787073"/>
            <a:ext cx="930584" cy="267037"/>
          </a:xfrm>
          <a:custGeom>
            <a:avLst/>
            <a:gdLst>
              <a:gd name="connsiteX0" fmla="*/ 930584 w 930584"/>
              <a:gd name="connsiteY0" fmla="*/ 0 h 267037"/>
              <a:gd name="connsiteX1" fmla="*/ 0 w 930584"/>
              <a:gd name="connsiteY1" fmla="*/ 267037 h 2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0584" h="267037">
                <a:moveTo>
                  <a:pt x="930584" y="0"/>
                </a:moveTo>
                <a:lnTo>
                  <a:pt x="0" y="267037"/>
                </a:ln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27463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295400" y="304800"/>
            <a:ext cx="1447800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Metric</a:t>
            </a:r>
          </a:p>
          <a:p>
            <a:pPr algn="ctr"/>
            <a:r>
              <a:rPr lang="en-US" dirty="0" smtClean="0"/>
              <a:t>Space on </a:t>
            </a:r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76" name="Rounded Rectangle 75"/>
          <p:cNvSpPr/>
          <p:nvPr/>
        </p:nvSpPr>
        <p:spPr>
          <a:xfrm>
            <a:off x="914400" y="1143000"/>
            <a:ext cx="2133600" cy="1981200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524000" y="1447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676400" y="1447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752600" y="16002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752600" y="16002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371600" y="1371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524000" y="15240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261532" y="20574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413932" y="2209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261532" y="2133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109132" y="20574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329268" y="16764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490132" y="23622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566332" y="2133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413932" y="20574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09132" y="2133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676400" y="1752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209800" y="1447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566332" y="2209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710268" y="2209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566332" y="2209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1718732" y="2590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1337732" y="23622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642532" y="24384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2057400" y="23622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871132" y="2514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490132" y="2514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794932" y="24384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2590800" y="24384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1718732" y="2514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990600" y="2667000"/>
            <a:ext cx="165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Axis defined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2057400" y="3581400"/>
            <a:ext cx="2133600" cy="1981200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10" name="Straight Arrow Connector 209"/>
          <p:cNvCxnSpPr/>
          <p:nvPr/>
        </p:nvCxnSpPr>
        <p:spPr>
          <a:xfrm rot="5400000" flipH="1" flipV="1">
            <a:off x="1866900" y="4760912"/>
            <a:ext cx="8389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2286794" y="5180012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Oval 180"/>
          <p:cNvSpPr/>
          <p:nvPr/>
        </p:nvSpPr>
        <p:spPr>
          <a:xfrm>
            <a:off x="2819400" y="38100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2971800" y="38100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048000" y="39624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3048000" y="3657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2667000" y="3733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2819400" y="38862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3276600" y="38862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3429000" y="38862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276600" y="39624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3124200" y="4114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2971800" y="4038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3505200" y="4038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3581400" y="41910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3429000" y="4114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2895600" y="4495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2743200" y="4419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3276600" y="4419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3352800" y="45720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3200400" y="4495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3581400" y="42672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3733800" y="42672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3581400" y="43434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429000" y="4495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3810000" y="4419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3886200" y="45720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3733800" y="4495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3581400" y="48006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3657600" y="49530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3505200" y="4876800"/>
            <a:ext cx="76200" cy="76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82"/>
          <p:cNvGrpSpPr/>
          <p:nvPr/>
        </p:nvGrpSpPr>
        <p:grpSpPr>
          <a:xfrm>
            <a:off x="914400" y="3200400"/>
            <a:ext cx="760712" cy="838200"/>
            <a:chOff x="1143000" y="4041663"/>
            <a:chExt cx="760712" cy="838200"/>
          </a:xfrm>
        </p:grpSpPr>
        <p:sp>
          <p:nvSpPr>
            <p:cNvPr id="284" name="Down Arrow 283"/>
            <p:cNvSpPr/>
            <p:nvPr/>
          </p:nvSpPr>
          <p:spPr>
            <a:xfrm rot="19044217">
              <a:off x="1793061" y="4041663"/>
              <a:ext cx="110651" cy="83820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143000" y="4419600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MDS</a:t>
              </a:r>
              <a:endParaRPr lang="en-US" dirty="0"/>
            </a:p>
          </p:txBody>
        </p:sp>
      </p:grpSp>
      <p:grpSp>
        <p:nvGrpSpPr>
          <p:cNvPr id="4" name="Group 141"/>
          <p:cNvGrpSpPr/>
          <p:nvPr/>
        </p:nvGrpSpPr>
        <p:grpSpPr>
          <a:xfrm>
            <a:off x="609600" y="304800"/>
            <a:ext cx="8229600" cy="6024265"/>
            <a:chOff x="609600" y="304800"/>
            <a:chExt cx="8229600" cy="6024265"/>
          </a:xfrm>
        </p:grpSpPr>
        <p:sp>
          <p:nvSpPr>
            <p:cNvPr id="168" name="TextBox 167"/>
            <p:cNvSpPr txBox="1"/>
            <p:nvPr/>
          </p:nvSpPr>
          <p:spPr>
            <a:xfrm>
              <a:off x="609600" y="5867400"/>
              <a:ext cx="822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Kernels are a mathematical tool to map between metric spaces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486400" y="304800"/>
              <a:ext cx="1447800" cy="64633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Feature</a:t>
              </a:r>
            </a:p>
            <a:p>
              <a:pPr algn="ctr"/>
              <a:r>
                <a:rPr lang="en-US" dirty="0" smtClean="0"/>
                <a:t>Space on </a:t>
              </a:r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5105400" y="1143000"/>
              <a:ext cx="2133600" cy="1981200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715000" y="1447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67400" y="1447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5943600" y="16002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5943600" y="16002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5562600" y="13716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5715000" y="1524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6172200" y="17526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6443132" y="20574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6172200" y="1828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6019800" y="17526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5520268" y="16764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6519332" y="2209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6477000" y="1828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6324600" y="17526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6019800" y="1828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867400" y="17526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6400800" y="1447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595532" y="20574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5901268" y="1905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6595532" y="20574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6747932" y="24384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6366932" y="2209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6671732" y="2286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7086600" y="2209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6900332" y="23622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6519332" y="23622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6824132" y="2286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6900332" y="2590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6747932" y="23622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181600" y="2667000"/>
              <a:ext cx="1654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No Axis defined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6172200" y="3581400"/>
              <a:ext cx="2133600" cy="1981200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6781800" y="38862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6934200" y="38862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7010400" y="40386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7010400" y="40386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6629400" y="3810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6781800" y="39624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7239000" y="4191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7620000" y="4572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7239000" y="42672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7086600" y="4191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6705600" y="38862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7696200" y="47244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7391400" y="42672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7391400" y="44196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7086600" y="42672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934200" y="4191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67600" y="4495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7772400" y="4572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6968068" y="4114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7772400" y="4572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924800" y="49530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7543800" y="47244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7848600" y="48006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7924800" y="47244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8077200" y="4876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7696200" y="4876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8001000" y="48006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8077200" y="51054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7924800" y="4876800"/>
              <a:ext cx="76200" cy="76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7" name="Straight Arrow Connector 276"/>
            <p:cNvCxnSpPr/>
            <p:nvPr/>
          </p:nvCxnSpPr>
          <p:spPr>
            <a:xfrm rot="5400000" flipH="1" flipV="1">
              <a:off x="6057900" y="4838700"/>
              <a:ext cx="838994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6477794" y="5257800"/>
              <a:ext cx="1143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9" name="Down Arrow 278"/>
            <p:cNvSpPr/>
            <p:nvPr/>
          </p:nvSpPr>
          <p:spPr>
            <a:xfrm rot="16200000">
              <a:off x="4017253" y="1164347"/>
              <a:ext cx="210518" cy="1234623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279"/>
            <p:cNvGrpSpPr/>
            <p:nvPr/>
          </p:nvGrpSpPr>
          <p:grpSpPr>
            <a:xfrm>
              <a:off x="5030488" y="3200400"/>
              <a:ext cx="760712" cy="838200"/>
              <a:chOff x="1143000" y="4041663"/>
              <a:chExt cx="760712" cy="838200"/>
            </a:xfrm>
          </p:grpSpPr>
          <p:sp>
            <p:nvSpPr>
              <p:cNvPr id="281" name="Down Arrow 280"/>
              <p:cNvSpPr/>
              <p:nvPr/>
            </p:nvSpPr>
            <p:spPr>
              <a:xfrm rot="19044217">
                <a:off x="1793061" y="4041663"/>
                <a:ext cx="110651" cy="838200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143000" y="4419600"/>
                <a:ext cx="630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MDS</a:t>
                </a:r>
                <a:endParaRPr lang="en-US" dirty="0"/>
              </a:p>
            </p:txBody>
          </p:sp>
        </p:grpSp>
        <p:sp>
          <p:nvSpPr>
            <p:cNvPr id="286" name="Down Arrow 285"/>
            <p:cNvSpPr/>
            <p:nvPr/>
          </p:nvSpPr>
          <p:spPr>
            <a:xfrm rot="5400000">
              <a:off x="4017252" y="1850148"/>
              <a:ext cx="210518" cy="1234623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3924300" y="1066800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ym typeface="Symbol"/>
                </a:rPr>
                <a:t></a:t>
              </a:r>
              <a:endParaRPr lang="en-US" sz="3200" dirty="0"/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3924300" y="2590800"/>
              <a:ext cx="6559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ym typeface="Symbol"/>
                </a:rPr>
                <a:t></a:t>
              </a:r>
              <a:r>
                <a:rPr lang="en-US" sz="3200" b="1" baseline="30000" dirty="0" smtClean="0">
                  <a:sym typeface="Symbol"/>
                </a:rPr>
                <a:t>-1</a:t>
              </a:r>
              <a:endParaRPr 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uncertainty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875" y="1473200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1473200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875" y="3749675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3875" y="2597150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2597150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3733800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8" cstate="print"/>
          <a:srcRect l="27919" t="8149" r="27494" b="59253"/>
          <a:stretch>
            <a:fillRect/>
          </a:stretch>
        </p:blipFill>
        <p:spPr bwMode="auto">
          <a:xfrm>
            <a:off x="3810000" y="1905000"/>
            <a:ext cx="4710854" cy="193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8" cstate="print"/>
          <a:srcRect l="27919" t="45933" r="27494" b="20728"/>
          <a:stretch>
            <a:fillRect/>
          </a:stretch>
        </p:blipFill>
        <p:spPr bwMode="auto">
          <a:xfrm>
            <a:off x="3823547" y="4114800"/>
            <a:ext cx="471085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447800" y="5105400"/>
            <a:ext cx="1066800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676400" y="5257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33600" y="5638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28800" y="5791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43000" y="6096000"/>
            <a:ext cx="175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 of wells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419600" y="4343400"/>
            <a:ext cx="1066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683229" y="4332215"/>
            <a:ext cx="1066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6248400" y="3657600"/>
            <a:ext cx="3048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0" y="1371600"/>
            <a:ext cx="3328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Exhaustive flow simulation </a:t>
            </a:r>
          </a:p>
          <a:p>
            <a:pPr algn="ctr"/>
            <a:r>
              <a:rPr lang="en-US" dirty="0" smtClean="0"/>
              <a:t>to calculate Oil/Water production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86400" y="426720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P90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924800" y="426720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P90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91200" y="457200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P50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91200" y="510540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225673" y="488846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P50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25673" y="542186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P10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Kernel transformation</a:t>
            </a:r>
            <a:endParaRPr lang="en-US" dirty="0"/>
          </a:p>
        </p:txBody>
      </p:sp>
      <p:pic>
        <p:nvPicPr>
          <p:cNvPr id="5" name="Picture 5" descr="cmdmapb"/>
          <p:cNvPicPr>
            <a:picLocks noChangeAspect="1" noChangeArrowheads="1"/>
          </p:cNvPicPr>
          <p:nvPr/>
        </p:nvPicPr>
        <p:blipFill rotWithShape="1">
          <a:blip r:embed="rId2" cstate="print"/>
          <a:srcRect l="13986" t="5595" r="9616" b="12237"/>
          <a:stretch/>
        </p:blipFill>
        <p:spPr bwMode="auto">
          <a:xfrm>
            <a:off x="706582" y="2452254"/>
            <a:ext cx="3027218" cy="2441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6" descr="cmdmapc[1]"/>
          <p:cNvPicPr>
            <a:picLocks noChangeAspect="1" noChangeArrowheads="1"/>
          </p:cNvPicPr>
          <p:nvPr/>
        </p:nvPicPr>
        <p:blipFill rotWithShape="1">
          <a:blip r:embed="rId3" cstate="print"/>
          <a:srcRect l="13380" t="8005" r="9434" b="11378"/>
          <a:stretch/>
        </p:blipFill>
        <p:spPr bwMode="auto">
          <a:xfrm>
            <a:off x="5569526" y="2452254"/>
            <a:ext cx="3117273" cy="2441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3940175" y="3821113"/>
            <a:ext cx="1470025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3895725" y="3200400"/>
            <a:ext cx="1590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RBF Kernel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990600" y="1805923"/>
            <a:ext cx="2590800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2D projection of </a:t>
            </a:r>
            <a:r>
              <a:rPr lang="en-US" dirty="0" smtClean="0"/>
              <a:t>models</a:t>
            </a:r>
          </a:p>
          <a:p>
            <a:pPr algn="ctr"/>
            <a:r>
              <a:rPr lang="en-US" dirty="0" smtClean="0"/>
              <a:t>From metric space</a:t>
            </a:r>
            <a:endParaRPr lang="en-US" dirty="0"/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5736718" y="1816314"/>
            <a:ext cx="2782888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2D projection of </a:t>
            </a:r>
            <a:r>
              <a:rPr lang="en-US" dirty="0" smtClean="0"/>
              <a:t>models</a:t>
            </a:r>
          </a:p>
          <a:p>
            <a:pPr algn="ctr"/>
            <a:r>
              <a:rPr lang="en-US" dirty="0" smtClean="0"/>
              <a:t>in feature </a:t>
            </a:r>
            <a:r>
              <a:rPr lang="en-US" dirty="0"/>
              <a:t>space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6513" y="5572780"/>
            <a:ext cx="7063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Making the map nicer and easier to work with</a:t>
            </a:r>
          </a:p>
        </p:txBody>
      </p:sp>
    </p:spTree>
    <p:extLst>
      <p:ext uri="{BB962C8B-B14F-4D97-AF65-F5344CB8AC3E}">
        <p14:creationId xmlns:p14="http://schemas.microsoft.com/office/powerpoint/2010/main" val="117117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34200" y="1858963"/>
            <a:ext cx="1905000" cy="1874837"/>
          </a:xfrm>
          <a:prstGeom prst="rect">
            <a:avLst/>
          </a:prstGeom>
          <a:ln w="412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 uncertainty</a:t>
            </a:r>
            <a:br>
              <a:rPr lang="en-US" dirty="0" smtClean="0"/>
            </a:br>
            <a:r>
              <a:rPr lang="en-US" dirty="0" smtClean="0"/>
              <a:t>in the Earth Sciences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1000" y="1858963"/>
            <a:ext cx="6324600" cy="1874837"/>
          </a:xfrm>
          <a:prstGeom prst="rect">
            <a:avLst/>
          </a:prstGeom>
          <a:ln w="412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35163"/>
            <a:ext cx="7977187" cy="461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500022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dimensional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80843" y="1467756"/>
            <a:ext cx="176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dimensional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Multi-dimensional scaling (MDS)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u="sng"/>
              <a:t>Simple version</a:t>
            </a:r>
            <a:r>
              <a:rPr lang="en-US" sz="2800"/>
              <a:t>: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8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if you have the pair-wide distance between L cities (distance table),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8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then,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8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you can uniquely map these cities on a 2D map up to rotation, reflection and translation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417" t="29630" r="68750" b="47407"/>
          <a:stretch>
            <a:fillRect/>
          </a:stretch>
        </p:blipFill>
        <p:spPr bwMode="auto">
          <a:xfrm>
            <a:off x="3200400" y="685800"/>
            <a:ext cx="5638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500" t="57778" r="62500" b="9629"/>
          <a:stretch>
            <a:fillRect/>
          </a:stretch>
        </p:blipFill>
        <p:spPr bwMode="auto">
          <a:xfrm>
            <a:off x="1447800" y="3276600"/>
            <a:ext cx="6400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own Arrow 5"/>
          <p:cNvSpPr/>
          <p:nvPr/>
        </p:nvSpPr>
        <p:spPr>
          <a:xfrm>
            <a:off x="2286000" y="2667000"/>
            <a:ext cx="762000" cy="1143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MDS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95600" y="4419600"/>
            <a:ext cx="1295400" cy="3810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3481431" y="2895600"/>
            <a:ext cx="4214769" cy="1642844"/>
          </a:xfrm>
          <a:custGeom>
            <a:avLst/>
            <a:gdLst>
              <a:gd name="connsiteX0" fmla="*/ 0 w 4311941"/>
              <a:gd name="connsiteY0" fmla="*/ 1728132 h 1728132"/>
              <a:gd name="connsiteX1" fmla="*/ 1761688 w 4311941"/>
              <a:gd name="connsiteY1" fmla="*/ 427838 h 1728132"/>
              <a:gd name="connsiteX2" fmla="*/ 4311941 w 4311941"/>
              <a:gd name="connsiteY2" fmla="*/ 0 h 1728132"/>
              <a:gd name="connsiteX0" fmla="*/ 0 w 4214769"/>
              <a:gd name="connsiteY0" fmla="*/ 1642844 h 1642844"/>
              <a:gd name="connsiteX1" fmla="*/ 1761688 w 4214769"/>
              <a:gd name="connsiteY1" fmla="*/ 342550 h 1642844"/>
              <a:gd name="connsiteX2" fmla="*/ 4214769 w 4214769"/>
              <a:gd name="connsiteY2" fmla="*/ 0 h 1642844"/>
              <a:gd name="connsiteX0" fmla="*/ 0 w 4214769"/>
              <a:gd name="connsiteY0" fmla="*/ 1642844 h 1642844"/>
              <a:gd name="connsiteX1" fmla="*/ 1761688 w 4214769"/>
              <a:gd name="connsiteY1" fmla="*/ 342550 h 1642844"/>
              <a:gd name="connsiteX2" fmla="*/ 4214769 w 4214769"/>
              <a:gd name="connsiteY2" fmla="*/ 0 h 1642844"/>
              <a:gd name="connsiteX0" fmla="*/ 0 w 4214769"/>
              <a:gd name="connsiteY0" fmla="*/ 1642844 h 1642844"/>
              <a:gd name="connsiteX1" fmla="*/ 1623969 w 4214769"/>
              <a:gd name="connsiteY1" fmla="*/ 762000 h 1642844"/>
              <a:gd name="connsiteX2" fmla="*/ 4214769 w 4214769"/>
              <a:gd name="connsiteY2" fmla="*/ 0 h 1642844"/>
              <a:gd name="connsiteX0" fmla="*/ 0 w 4214769"/>
              <a:gd name="connsiteY0" fmla="*/ 1642844 h 1642844"/>
              <a:gd name="connsiteX1" fmla="*/ 1623969 w 4214769"/>
              <a:gd name="connsiteY1" fmla="*/ 762000 h 1642844"/>
              <a:gd name="connsiteX2" fmla="*/ 4214769 w 4214769"/>
              <a:gd name="connsiteY2" fmla="*/ 0 h 164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4769" h="1642844">
                <a:moveTo>
                  <a:pt x="0" y="1642844"/>
                </a:moveTo>
                <a:cubicBezTo>
                  <a:pt x="521515" y="1136708"/>
                  <a:pt x="921508" y="1035807"/>
                  <a:pt x="1623969" y="762000"/>
                </a:cubicBezTo>
                <a:cubicBezTo>
                  <a:pt x="2574604" y="457433"/>
                  <a:pt x="3370977" y="327869"/>
                  <a:pt x="4214769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628389" y="2708246"/>
            <a:ext cx="6858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Multi-dimensional scaling (MDS)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b="1" u="sng" dirty="0"/>
              <a:t>Extension</a:t>
            </a:r>
            <a:r>
              <a:rPr lang="en-US" dirty="0"/>
              <a:t>: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given the </a:t>
            </a:r>
            <a:r>
              <a:rPr lang="en-US" dirty="0" err="1"/>
              <a:t>pairwise</a:t>
            </a:r>
            <a:r>
              <a:rPr lang="en-US" dirty="0"/>
              <a:t> distance between a set of L </a:t>
            </a:r>
            <a:r>
              <a:rPr lang="en-US" dirty="0" smtClean="0"/>
              <a:t>Earth models</a:t>
            </a:r>
            <a:r>
              <a:rPr lang="en-US" dirty="0"/>
              <a:t>,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 </a:t>
            </a:r>
            <a:r>
              <a:rPr lang="en-US" dirty="0"/>
              <a:t>you can uniquely map these models in any dimension less or equal to L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		(up to rotation, reflection and translation)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Distances: multi-dimensional scaling</a:t>
            </a:r>
            <a:endParaRPr lang="en-US" dirty="0"/>
          </a:p>
        </p:txBody>
      </p:sp>
      <p:pic>
        <p:nvPicPr>
          <p:cNvPr id="5" name="Picture 4" descr="cmdmapeucnob"/>
          <p:cNvPicPr>
            <a:picLocks noChangeAspect="1" noChangeArrowheads="1"/>
          </p:cNvPicPr>
          <p:nvPr/>
        </p:nvPicPr>
        <p:blipFill rotWithShape="1">
          <a:blip r:embed="rId3" cstate="print"/>
          <a:srcRect l="9625" b="6383"/>
          <a:stretch/>
        </p:blipFill>
        <p:spPr bwMode="auto">
          <a:xfrm>
            <a:off x="4156364" y="1671637"/>
            <a:ext cx="4682836" cy="3638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xini1"/>
          <p:cNvPicPr>
            <a:picLocks noChangeAspect="1" noChangeArrowheads="1"/>
          </p:cNvPicPr>
          <p:nvPr/>
        </p:nvPicPr>
        <p:blipFill>
          <a:blip r:embed="rId4" cstate="print"/>
          <a:srcRect l="12589" t="7814" r="18665" b="10999"/>
          <a:stretch>
            <a:fillRect/>
          </a:stretch>
        </p:blipFill>
        <p:spPr bwMode="auto">
          <a:xfrm>
            <a:off x="520700" y="2033587"/>
            <a:ext cx="2011363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xini2"/>
          <p:cNvPicPr>
            <a:picLocks noChangeAspect="1" noChangeArrowheads="1"/>
          </p:cNvPicPr>
          <p:nvPr/>
        </p:nvPicPr>
        <p:blipFill>
          <a:blip r:embed="rId5" cstate="print"/>
          <a:srcRect l="12805" t="7236" r="18448" b="11577"/>
          <a:stretch>
            <a:fillRect/>
          </a:stretch>
        </p:blipFill>
        <p:spPr bwMode="auto">
          <a:xfrm>
            <a:off x="990600" y="2700337"/>
            <a:ext cx="2011363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xini3"/>
          <p:cNvPicPr>
            <a:picLocks noChangeAspect="1" noChangeArrowheads="1"/>
          </p:cNvPicPr>
          <p:nvPr/>
        </p:nvPicPr>
        <p:blipFill>
          <a:blip r:embed="rId6" cstate="print"/>
          <a:srcRect l="13022" t="7526" r="18448" b="10709"/>
          <a:stretch>
            <a:fillRect/>
          </a:stretch>
        </p:blipFill>
        <p:spPr bwMode="auto">
          <a:xfrm>
            <a:off x="1905000" y="4313237"/>
            <a:ext cx="2005013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400675" y="5386387"/>
            <a:ext cx="3257550" cy="369888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Calculate Euclidean distance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867400" y="3690937"/>
            <a:ext cx="76200" cy="762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962400" y="3843337"/>
            <a:ext cx="1905000" cy="1676400"/>
          </a:xfrm>
          <a:custGeom>
            <a:avLst/>
            <a:gdLst>
              <a:gd name="T0" fmla="*/ 0 w 1248"/>
              <a:gd name="T1" fmla="*/ 2147483647 h 1056"/>
              <a:gd name="T2" fmla="*/ 2147483647 w 1248"/>
              <a:gd name="T3" fmla="*/ 2147483647 h 1056"/>
              <a:gd name="T4" fmla="*/ 2147483647 w 1248"/>
              <a:gd name="T5" fmla="*/ 0 h 1056"/>
              <a:gd name="T6" fmla="*/ 0 60000 65536"/>
              <a:gd name="T7" fmla="*/ 0 60000 65536"/>
              <a:gd name="T8" fmla="*/ 0 60000 65536"/>
              <a:gd name="T9" fmla="*/ 0 w 1248"/>
              <a:gd name="T10" fmla="*/ 0 h 1056"/>
              <a:gd name="T11" fmla="*/ 1248 w 1248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48" h="1056">
                <a:moveTo>
                  <a:pt x="0" y="1056"/>
                </a:moveTo>
                <a:cubicBezTo>
                  <a:pt x="376" y="1048"/>
                  <a:pt x="752" y="1040"/>
                  <a:pt x="960" y="864"/>
                </a:cubicBezTo>
                <a:cubicBezTo>
                  <a:pt x="1168" y="688"/>
                  <a:pt x="1200" y="144"/>
                  <a:pt x="1248" y="0"/>
                </a:cubicBezTo>
              </a:path>
            </a:pathLst>
          </a:custGeom>
          <a:noFill/>
          <a:ln w="34925">
            <a:solidFill>
              <a:schemeClr val="tx1"/>
            </a:solidFill>
            <a:miter lim="800000"/>
            <a:headEnd/>
            <a:tailEnd type="triangle" w="med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585788" y="1600200"/>
            <a:ext cx="1967205" cy="369332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1000 </a:t>
            </a:r>
            <a:r>
              <a:rPr lang="en-US" dirty="0" smtClean="0"/>
              <a:t>SGSIM model</a:t>
            </a:r>
            <a:endParaRPr lang="en-US" dirty="0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1371600" y="4833937"/>
            <a:ext cx="76200" cy="762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1524000" y="4986337"/>
            <a:ext cx="76200" cy="762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1676400" y="5138737"/>
            <a:ext cx="76200" cy="762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5900738" y="5722938"/>
          <a:ext cx="2703512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4" name="Equation" r:id="rId7" imgW="1396800" imgH="291960" progId="Equation.3">
                  <p:embed/>
                </p:oleObj>
              </mc:Choice>
              <mc:Fallback>
                <p:oleObj name="Equation" r:id="rId7" imgW="1396800" imgH="291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738" y="5722938"/>
                        <a:ext cx="2703512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/>
        </p:nvGraphicFramePr>
        <p:xfrm>
          <a:off x="457200" y="1785937"/>
          <a:ext cx="6858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5" name="Equation" r:id="rId9" imgW="152280" imgH="190440" progId="Equation.3">
                  <p:embed/>
                </p:oleObj>
              </mc:Choice>
              <mc:Fallback>
                <p:oleObj name="Equation" r:id="rId9" imgW="152280" imgH="1904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85937"/>
                        <a:ext cx="685800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/>
          <p:cNvGraphicFramePr>
            <a:graphicFrameLocks noChangeAspect="1"/>
          </p:cNvGraphicFramePr>
          <p:nvPr/>
        </p:nvGraphicFramePr>
        <p:xfrm>
          <a:off x="1009650" y="2624137"/>
          <a:ext cx="7429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6" name="Equation" r:id="rId11" imgW="164880" imgH="190440" progId="Equation.3">
                  <p:embed/>
                </p:oleObj>
              </mc:Choice>
              <mc:Fallback>
                <p:oleObj name="Equation" r:id="rId11" imgW="164880" imgH="1904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624137"/>
                        <a:ext cx="742950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1924050" y="4224337"/>
          <a:ext cx="120015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7" name="Equation" r:id="rId13" imgW="266400" imgH="190440" progId="Equation.3">
                  <p:embed/>
                </p:oleObj>
              </mc:Choice>
              <mc:Fallback>
                <p:oleObj name="Equation" r:id="rId13" imgW="266400" imgH="1904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4224337"/>
                        <a:ext cx="1200150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4800600" y="1620837"/>
            <a:ext cx="4000500" cy="646113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accent6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2D map of </a:t>
            </a:r>
            <a:r>
              <a:rPr lang="en-US" dirty="0" smtClean="0">
                <a:solidFill>
                  <a:schemeClr val="bg1"/>
                </a:solidFill>
              </a:rPr>
              <a:t>Earth models: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explicit visualization of uncertainty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MDS theory</a:t>
            </a:r>
            <a:endParaRPr lang="en-US" dirty="0"/>
          </a:p>
        </p:txBody>
      </p:sp>
      <p:sp>
        <p:nvSpPr>
          <p:cNvPr id="3" name="Freeform 3"/>
          <p:cNvSpPr>
            <a:spLocks/>
          </p:cNvSpPr>
          <p:nvPr/>
        </p:nvSpPr>
        <p:spPr bwMode="auto">
          <a:xfrm>
            <a:off x="1017587" y="1905000"/>
            <a:ext cx="3429000" cy="2292350"/>
          </a:xfrm>
          <a:custGeom>
            <a:avLst/>
            <a:gdLst/>
            <a:ahLst/>
            <a:cxnLst>
              <a:cxn ang="0">
                <a:pos x="0" y="1396"/>
              </a:cxn>
              <a:cxn ang="0">
                <a:pos x="320" y="0"/>
              </a:cxn>
              <a:cxn ang="0">
                <a:pos x="2160" y="1444"/>
              </a:cxn>
              <a:cxn ang="0">
                <a:pos x="0" y="1396"/>
              </a:cxn>
            </a:cxnLst>
            <a:rect l="0" t="0" r="r" b="b"/>
            <a:pathLst>
              <a:path w="2160" h="1444">
                <a:moveTo>
                  <a:pt x="0" y="1396"/>
                </a:moveTo>
                <a:lnTo>
                  <a:pt x="320" y="0"/>
                </a:lnTo>
                <a:lnTo>
                  <a:pt x="2160" y="1444"/>
                </a:lnTo>
                <a:lnTo>
                  <a:pt x="0" y="1396"/>
                </a:lnTo>
                <a:close/>
              </a:path>
            </a:pathLst>
          </a:custGeom>
          <a:noFill/>
          <a:ln w="22225" cap="flat" cmpd="sng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865187" y="3968750"/>
            <a:ext cx="304800" cy="304800"/>
          </a:xfrm>
          <a:prstGeom prst="ellipse">
            <a:avLst/>
          </a:prstGeom>
          <a:solidFill>
            <a:srgbClr val="002060"/>
          </a:solidFill>
          <a:ln w="317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1382712" y="1758950"/>
            <a:ext cx="304800" cy="304800"/>
          </a:xfrm>
          <a:prstGeom prst="ellipse">
            <a:avLst/>
          </a:prstGeom>
          <a:solidFill>
            <a:srgbClr val="002060"/>
          </a:solidFill>
          <a:ln w="317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294187" y="4044950"/>
            <a:ext cx="304800" cy="304800"/>
          </a:xfrm>
          <a:prstGeom prst="ellipse">
            <a:avLst/>
          </a:prstGeom>
          <a:solidFill>
            <a:srgbClr val="002060"/>
          </a:solidFill>
          <a:ln w="317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33400" y="4121150"/>
            <a:ext cx="372218" cy="46166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/>
              <a:t>x</a:t>
            </a:r>
            <a:r>
              <a:rPr lang="en-US" sz="2400" baseline="-25000" dirty="0"/>
              <a:t>i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17587" y="1447800"/>
            <a:ext cx="375424" cy="46166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 err="1"/>
              <a:t>x</a:t>
            </a:r>
            <a:r>
              <a:rPr lang="en-US" sz="2400" baseline="-25000" dirty="0" err="1"/>
              <a:t>j</a:t>
            </a:r>
            <a:endParaRPr lang="en-US" sz="2400" baseline="-25000" dirty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534296" y="3587750"/>
            <a:ext cx="418704" cy="46166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 err="1"/>
              <a:t>x</a:t>
            </a:r>
            <a:r>
              <a:rPr lang="en-US" sz="2400" baseline="-25000" dirty="0" err="1"/>
              <a:t>k</a:t>
            </a:r>
            <a:endParaRPr lang="en-US" sz="2400" baseline="-25000" dirty="0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49312" y="2673350"/>
            <a:ext cx="455613" cy="45720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 i="1" dirty="0" err="1"/>
              <a:t>d</a:t>
            </a:r>
            <a:r>
              <a:rPr lang="en-US" sz="2400" b="0" i="1" baseline="-25000" dirty="0" err="1"/>
              <a:t>ij</a:t>
            </a:r>
            <a:endParaRPr lang="en-US" sz="2400" b="0" i="1" baseline="-25000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906712" y="2520950"/>
            <a:ext cx="489236" cy="46166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 i="1" dirty="0" err="1"/>
              <a:t>d</a:t>
            </a:r>
            <a:r>
              <a:rPr lang="en-US" sz="2400" b="0" i="1" baseline="-25000" dirty="0" err="1"/>
              <a:t>jk</a:t>
            </a:r>
            <a:endParaRPr lang="en-US" sz="2400" b="0" i="1" baseline="-25000" dirty="0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693987" y="4273550"/>
            <a:ext cx="500063" cy="45720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 i="1" dirty="0" err="1"/>
              <a:t>d</a:t>
            </a:r>
            <a:r>
              <a:rPr lang="en-US" sz="2400" b="0" i="1" baseline="-25000" dirty="0" err="1"/>
              <a:t>ik</a:t>
            </a:r>
            <a:endParaRPr lang="en-US" sz="2400" b="0" i="1" baseline="-25000" dirty="0"/>
          </a:p>
        </p:txBody>
      </p:sp>
      <p:graphicFrame>
        <p:nvGraphicFramePr>
          <p:cNvPr id="1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641522"/>
              </p:ext>
            </p:extLst>
          </p:nvPr>
        </p:nvGraphicFramePr>
        <p:xfrm>
          <a:off x="4953000" y="2063750"/>
          <a:ext cx="30813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3" name="Equation" r:id="rId3" imgW="1625400" imgH="253800" progId="Equation.DSMT4">
                  <p:embed/>
                </p:oleObj>
              </mc:Choice>
              <mc:Fallback>
                <p:oleObj name="Equation" r:id="rId3" imgW="1625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063750"/>
                        <a:ext cx="3081338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877938"/>
              </p:ext>
            </p:extLst>
          </p:nvPr>
        </p:nvGraphicFramePr>
        <p:xfrm>
          <a:off x="5050631" y="3041650"/>
          <a:ext cx="33766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4" name="Equation" r:id="rId5" imgW="1777680" imgH="253800" progId="Equation.DSMT4">
                  <p:embed/>
                </p:oleObj>
              </mc:Choice>
              <mc:Fallback>
                <p:oleObj name="Equation" r:id="rId5" imgW="1777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0631" y="3041650"/>
                        <a:ext cx="337661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271659"/>
              </p:ext>
            </p:extLst>
          </p:nvPr>
        </p:nvGraphicFramePr>
        <p:xfrm>
          <a:off x="1535112" y="5181600"/>
          <a:ext cx="626427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5" name="Equation" r:id="rId7" imgW="3301920" imgH="393480" progId="Equation.DSMT4">
                  <p:embed/>
                </p:oleObj>
              </mc:Choice>
              <mc:Fallback>
                <p:oleObj name="Equation" r:id="rId7" imgW="3301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2" y="5181600"/>
                        <a:ext cx="6264275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24"/>
          <p:cNvSpPr>
            <a:spLocks/>
          </p:cNvSpPr>
          <p:nvPr/>
        </p:nvSpPr>
        <p:spPr bwMode="auto">
          <a:xfrm>
            <a:off x="1154112" y="3511550"/>
            <a:ext cx="381000" cy="609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2" y="172"/>
              </a:cxn>
              <a:cxn ang="0">
                <a:pos x="240" y="384"/>
              </a:cxn>
            </a:cxnLst>
            <a:rect l="0" t="0" r="r" b="b"/>
            <a:pathLst>
              <a:path w="240" h="384">
                <a:moveTo>
                  <a:pt x="0" y="0"/>
                </a:moveTo>
                <a:cubicBezTo>
                  <a:pt x="27" y="29"/>
                  <a:pt x="122" y="108"/>
                  <a:pt x="162" y="172"/>
                </a:cubicBezTo>
                <a:cubicBezTo>
                  <a:pt x="202" y="236"/>
                  <a:pt x="224" y="340"/>
                  <a:pt x="240" y="38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322303"/>
              </p:ext>
            </p:extLst>
          </p:nvPr>
        </p:nvGraphicFramePr>
        <p:xfrm>
          <a:off x="1458912" y="3544888"/>
          <a:ext cx="381000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6" name="Equation" r:id="rId9" imgW="126720" imgH="126720" progId="Equation.3">
                  <p:embed/>
                </p:oleObj>
              </mc:Choice>
              <mc:Fallback>
                <p:oleObj name="Equation" r:id="rId9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12" y="3544888"/>
                        <a:ext cx="381000" cy="379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094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9667</TotalTime>
  <Words>547</Words>
  <Application>Microsoft Office PowerPoint</Application>
  <PresentationFormat>On-screen Show (4:3)</PresentationFormat>
  <Paragraphs>218</Paragraphs>
  <Slides>30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Equity</vt:lpstr>
      <vt:lpstr>Equation</vt:lpstr>
      <vt:lpstr>Visualizing Uncertainty</vt:lpstr>
      <vt:lpstr>Managing uncertainty</vt:lpstr>
      <vt:lpstr>Response uncertainty</vt:lpstr>
      <vt:lpstr>Modeling uncertainty in the Earth Sciences</vt:lpstr>
      <vt:lpstr>Multi-dimensional scaling (MDS)</vt:lpstr>
      <vt:lpstr>Example</vt:lpstr>
      <vt:lpstr>Multi-dimensional scaling (MDS)</vt:lpstr>
      <vt:lpstr>Distances: multi-dimensional scaling</vt:lpstr>
      <vt:lpstr>MDS theory</vt:lpstr>
      <vt:lpstr>MDS: matrix theory </vt:lpstr>
      <vt:lpstr>MDS summary</vt:lpstr>
      <vt:lpstr>Application-tailored distance</vt:lpstr>
      <vt:lpstr>PowerPoint Presentation</vt:lpstr>
      <vt:lpstr>Importance of purpose-driven metric</vt:lpstr>
      <vt:lpstr>Another example</vt:lpstr>
      <vt:lpstr>PowerPoint Presentation</vt:lpstr>
      <vt:lpstr>Determining the dimension</vt:lpstr>
      <vt:lpstr>2D, 3D or …. which D ?</vt:lpstr>
      <vt:lpstr>Correlations</vt:lpstr>
      <vt:lpstr>Linear separation</vt:lpstr>
      <vt:lpstr>Linear separation: simple problem</vt:lpstr>
      <vt:lpstr>MDS: doesn’t solve the problem</vt:lpstr>
      <vt:lpstr>Do a simple transformation</vt:lpstr>
      <vt:lpstr>Linear separation is possible</vt:lpstr>
      <vt:lpstr>Transformation</vt:lpstr>
      <vt:lpstr>Distance-based transformation</vt:lpstr>
      <vt:lpstr>Distance-based transformation</vt:lpstr>
      <vt:lpstr>Kernel transformation</vt:lpstr>
      <vt:lpstr> </vt:lpstr>
      <vt:lpstr>Kernel transformation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jcaers</dc:creator>
  <cp:lastModifiedBy>User</cp:lastModifiedBy>
  <cp:revision>92</cp:revision>
  <dcterms:created xsi:type="dcterms:W3CDTF">2009-01-21T19:02:06Z</dcterms:created>
  <dcterms:modified xsi:type="dcterms:W3CDTF">2011-07-14T17:31:47Z</dcterms:modified>
</cp:coreProperties>
</file>